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League Spartan"/>
      <p:regular r:id="rId28"/>
      <p:bold r:id="rId29"/>
    </p:embeddedFont>
    <p:embeddedFont>
      <p:font typeface="Maven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eagueSpartan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eagueSparta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a0fb0e13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aa0fb0e13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a0fb0e13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aa0fb0e13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4347388e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4347388e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0d4da976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0d4da976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3c866e5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73c866e5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cea12469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cea12469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a0fb0e1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a0fb0e1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773c866e5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773c866e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73c866e5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73c866e5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73c866e5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73c866e5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773c866e5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773c866e5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73c866e54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73c866e54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73c866e5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773c866e5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cea1246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cea1246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73c866e5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73c866e5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73c866e54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773c866e54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73c866e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73c866e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73c866e5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773c866e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4347388e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4347388e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0d4da97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0d4da97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4347388e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4347388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eague Spartan"/>
              <a:buNone/>
              <a:defRPr sz="24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  <a:defRPr sz="1200"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  <a:defRPr sz="1200"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  <a:defRPr sz="1200"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  <a:defRPr sz="1200"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  <a:defRPr sz="1200"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  <a:defRPr sz="1200"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  <a:defRPr sz="1200"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  <a:defRPr sz="1200"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  <a:defRPr sz="12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eague Spartan"/>
              <a:buNone/>
              <a:defRPr sz="48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720000" y="445025"/>
            <a:ext cx="811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" type="body"/>
          </p:nvPr>
        </p:nvSpPr>
        <p:spPr>
          <a:xfrm>
            <a:off x="720000" y="1152475"/>
            <a:ext cx="811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" name="Google Shape;4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" y="0"/>
            <a:ext cx="11621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"/>
              <a:buNone/>
              <a:defRPr sz="2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oskari.org" TargetMode="External"/><Relationship Id="rId4" Type="http://schemas.openxmlformats.org/officeDocument/2006/relationships/hyperlink" Target="https://www.linkedin.com/groups/13103184/" TargetMode="External"/><Relationship Id="rId9" Type="http://schemas.openxmlformats.org/officeDocument/2006/relationships/image" Target="../media/image14.png"/><Relationship Id="rId5" Type="http://schemas.openxmlformats.org/officeDocument/2006/relationships/hyperlink" Target="https://github.com/oskariorg/" TargetMode="External"/><Relationship Id="rId6" Type="http://schemas.openxmlformats.org/officeDocument/2006/relationships/hyperlink" Target="mailto:info@oskari.org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Mikä on Oskari?</a:t>
            </a:r>
            <a:endParaRPr/>
          </a:p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311700" y="2915775"/>
            <a:ext cx="8520600" cy="10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latin typeface="League Spartan"/>
                <a:ea typeface="League Spartan"/>
                <a:cs typeface="League Spartan"/>
                <a:sym typeface="League Spartan"/>
              </a:rPr>
              <a:t>Oskari-karttapalvelua käyttäville </a:t>
            </a:r>
            <a:endParaRPr sz="52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latin typeface="League Spartan"/>
                <a:ea typeface="League Spartan"/>
                <a:cs typeface="League Spartan"/>
                <a:sym typeface="League Spartan"/>
              </a:rPr>
              <a:t>tai käyttöönottoa harkitseville </a:t>
            </a:r>
            <a:endParaRPr sz="5200">
              <a:latin typeface="League Spartan"/>
              <a:ea typeface="League Spartan"/>
              <a:cs typeface="League Spartan"/>
              <a:sym typeface="League Spart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latin typeface="League Spartan"/>
                <a:ea typeface="League Spartan"/>
                <a:cs typeface="League Spartan"/>
                <a:sym typeface="League Spartan"/>
              </a:rPr>
              <a:t>organisaatioille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Aineiston julkaisu ja katselu Oskarissa (yksinkertaistettu)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4161225" y="1935150"/>
            <a:ext cx="1621200" cy="159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2222900" y="2252600"/>
            <a:ext cx="1254725" cy="84260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051425" y="2422950"/>
            <a:ext cx="18408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Oskari-pohjainen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karttapalvelu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316300" y="2426488"/>
            <a:ext cx="1250100" cy="66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311700" y="2470163"/>
            <a:ext cx="1254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Paikkatieto-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aineistot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2222975" y="2502300"/>
            <a:ext cx="12546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Paikkatieto- /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tilastorajapinta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1566400" y="2638275"/>
            <a:ext cx="6687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3486800" y="2638275"/>
            <a:ext cx="6687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6" name="Google Shape;116;p18" title="face_150dp_1F1F1F_FILL0_wght200_GRAD0_opsz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975" y="24229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5788150" y="2638275"/>
            <a:ext cx="6687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8" name="Google Shape;118;p18"/>
          <p:cNvSpPr/>
          <p:nvPr/>
        </p:nvSpPr>
        <p:spPr>
          <a:xfrm rot="5400000">
            <a:off x="5049325" y="1842825"/>
            <a:ext cx="1959000" cy="1781100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430875" y="2545775"/>
            <a:ext cx="6180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Roolit</a:t>
            </a:r>
            <a:endParaRPr sz="10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940725" y="2638275"/>
            <a:ext cx="6180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21" name="Google Shape;121;p18" title="face_150dp_1F1F1F_FILL0_wght200_GRAD0_opsz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050" y="3419900"/>
            <a:ext cx="618000" cy="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 title="face_150dp_1F1F1F_FILL0_wght200_GRAD0_opsz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950" y="1411338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 rot="1919085">
            <a:off x="6753346" y="3339884"/>
            <a:ext cx="617905" cy="190291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944925" y="2167950"/>
            <a:ext cx="57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Katselu-oikeus</a:t>
            </a:r>
            <a:endParaRPr sz="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kaikkeen dataan</a:t>
            </a:r>
            <a:endParaRPr sz="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 rot="1961982">
            <a:off x="6908454" y="2984222"/>
            <a:ext cx="726905" cy="4772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Katselu- </a:t>
            </a:r>
            <a:r>
              <a:rPr lang="en-GB" sz="7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ja muokkaus-</a:t>
            </a:r>
            <a:endParaRPr sz="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oikeus</a:t>
            </a:r>
            <a:endParaRPr sz="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6" name="Google Shape;126;p18"/>
          <p:cNvSpPr/>
          <p:nvPr/>
        </p:nvSpPr>
        <p:spPr>
          <a:xfrm rot="-1428940">
            <a:off x="6753239" y="1932614"/>
            <a:ext cx="618135" cy="190195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 rot="-1456053">
            <a:off x="6572027" y="1312296"/>
            <a:ext cx="669346" cy="63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Katselu-</a:t>
            </a:r>
            <a:endParaRPr sz="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oikeus</a:t>
            </a:r>
            <a:endParaRPr sz="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osaan</a:t>
            </a:r>
            <a:endParaRPr sz="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aineistosta</a:t>
            </a:r>
            <a:endParaRPr sz="7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Vaihtoehtoinen aineiston julkaisuprosessi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4167212" y="2069987"/>
            <a:ext cx="1345800" cy="1359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4155525" y="2415413"/>
            <a:ext cx="13818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Oskari-pohjainen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karttapalvelu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(intranet)</a:t>
            </a:r>
            <a:endParaRPr sz="11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2222900" y="2252600"/>
            <a:ext cx="1254725" cy="842600"/>
          </a:xfrm>
          <a:prstGeom prst="flowChartMagneticDisk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316300" y="2426488"/>
            <a:ext cx="1250100" cy="66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311700" y="2470163"/>
            <a:ext cx="1254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Paikkatieto-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aineisto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2222975" y="2502300"/>
            <a:ext cx="12546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Paikkatieto- /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tilastorajapinta</a:t>
            </a:r>
            <a:endParaRPr sz="12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1566400" y="2638275"/>
            <a:ext cx="6687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3486800" y="2638275"/>
            <a:ext cx="6687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1" name="Google Shape;141;p19" title="face_150dp_1F1F1F_FILL0_wght200_GRAD0_opsz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150" y="236490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5524700" y="2638275"/>
            <a:ext cx="6687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7836450" y="2647450"/>
            <a:ext cx="6180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4" name="Google Shape;144;p19" title="face_150dp_1F1F1F_FILL0_wght200_GRAD0_opsz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800" y="4115475"/>
            <a:ext cx="618000" cy="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 title="face_150dp_1F1F1F_FILL0_wght200_GRAD0_opsz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000" y="12298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5182325" y="1689775"/>
            <a:ext cx="349200" cy="346200"/>
          </a:xfrm>
          <a:prstGeom prst="noSmoking">
            <a:avLst>
              <a:gd fmla="val 18750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7" name="Google Shape;147;p19"/>
          <p:cNvSpPr/>
          <p:nvPr/>
        </p:nvSpPr>
        <p:spPr>
          <a:xfrm rot="-5400000">
            <a:off x="4542798" y="3677477"/>
            <a:ext cx="618000" cy="190200"/>
          </a:xfrm>
          <a:prstGeom prst="rightArrow">
            <a:avLst>
              <a:gd fmla="val 42335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988700" y="1229850"/>
            <a:ext cx="5715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Ei pääsyä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7858300" y="2334900"/>
            <a:ext cx="5715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Katselu-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oikeus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6215250" y="1945738"/>
            <a:ext cx="1621200" cy="15936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6105463" y="2192100"/>
            <a:ext cx="18408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Julkinen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Oskari-pohjainen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karttapalvelu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(karttajulkaisu)</a:t>
            </a:r>
            <a:endParaRPr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946900" y="3549850"/>
            <a:ext cx="10422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Admin-työkalut &amp; ylläpito intranetissä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3" name="Google Shape;153;p19" title="face_150dp_1F1F1F_FILL0_wght200_GRAD0_opsz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9725" y="2888125"/>
            <a:ext cx="618000" cy="6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 title="face_150dp_1F1F1F_FILL0_wght200_GRAD0_opsz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9725" y="188430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5508450" y="2158350"/>
            <a:ext cx="6837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Päätä mitä jaetaan</a:t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GeoServer</a:t>
            </a:r>
            <a:endParaRPr/>
          </a:p>
        </p:txBody>
      </p:sp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Ilmainen avoimen lähdekoodin ohjelmisto paikkatietoaineistojen julkaisuun ja jakeluun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Käytetään nettiselaimella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Aineistot luodaan ja niitä muokataan muualla, GeoServer mahdollistaa julkaisun rajapinnalle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Oskari käyttää aineistoja rajapinnan kautta</a:t>
            </a:r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b="34358" l="9379" r="9767" t="34211"/>
          <a:stretch/>
        </p:blipFill>
        <p:spPr>
          <a:xfrm>
            <a:off x="2861525" y="3369525"/>
            <a:ext cx="3420951" cy="8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Käyttäjänhallinta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Mahdollista sallia käyttäjien rekisteröityminen palveluun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Käyttäjille voidaan myöntää erilaisia rooleja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Tasojen näkyvyys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Editointioikeudet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Karttatasoja voidaan asettaa näkyviin tai pois näkyvistä eri rooleille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Julkiset tasot kaikille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Osa aineistoista vain kirjautuneille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Osa tietyille käyttäjäryhmille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Oskari-kirjautuminen voidaan tehdä organisaation intranet-tunnuksilla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Karttapalvelu voidaan toteuttaa myös ilman rekisteröitymistä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Oskarin kehittäminen ja jatkuvuus</a:t>
            </a:r>
            <a:endParaRPr/>
          </a:p>
        </p:txBody>
      </p:sp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</a:rPr>
              <a:t>Oskaria kehitetään yhdessä, MML koordinoi kehitystä</a:t>
            </a:r>
            <a:endParaRPr sz="16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</a:rPr>
              <a:t>Vuonna 2009 julkaistu</a:t>
            </a:r>
            <a:r>
              <a:rPr lang="en-GB" sz="1650">
                <a:solidFill>
                  <a:schemeClr val="dk1"/>
                </a:solidFill>
              </a:rPr>
              <a:t>sta</a:t>
            </a:r>
            <a:r>
              <a:rPr lang="en-GB" sz="1650">
                <a:solidFill>
                  <a:schemeClr val="dk1"/>
                </a:solidFill>
              </a:rPr>
              <a:t> Paikkatietoikkuna</a:t>
            </a:r>
            <a:r>
              <a:rPr lang="en-GB" sz="1650">
                <a:solidFill>
                  <a:schemeClr val="dk1"/>
                </a:solidFill>
              </a:rPr>
              <a:t>sta</a:t>
            </a:r>
            <a:r>
              <a:rPr lang="en-GB" sz="1650">
                <a:solidFill>
                  <a:schemeClr val="dk1"/>
                </a:solidFill>
              </a:rPr>
              <a:t> irrotettiin avoimeksi lähdekoodiksi Oskari 2011</a:t>
            </a:r>
            <a:endParaRPr sz="16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b="1" lang="en-GB" sz="1250">
                <a:solidFill>
                  <a:schemeClr val="dk1"/>
                </a:solidFill>
              </a:rPr>
              <a:t>O</a:t>
            </a:r>
            <a:r>
              <a:rPr lang="en-GB" sz="1250">
                <a:solidFill>
                  <a:schemeClr val="dk1"/>
                </a:solidFill>
              </a:rPr>
              <a:t>pen </a:t>
            </a:r>
            <a:r>
              <a:rPr b="1" lang="en-GB" sz="1250">
                <a:solidFill>
                  <a:schemeClr val="dk1"/>
                </a:solidFill>
              </a:rPr>
              <a:t>S</a:t>
            </a:r>
            <a:r>
              <a:rPr lang="en-GB" sz="1250">
                <a:solidFill>
                  <a:schemeClr val="dk1"/>
                </a:solidFill>
              </a:rPr>
              <a:t>ource </a:t>
            </a:r>
            <a:r>
              <a:rPr b="1" lang="en-GB" sz="1250">
                <a:solidFill>
                  <a:schemeClr val="dk1"/>
                </a:solidFill>
              </a:rPr>
              <a:t>Kar</a:t>
            </a:r>
            <a:r>
              <a:rPr lang="en-GB" sz="1250">
                <a:solidFill>
                  <a:schemeClr val="dk1"/>
                </a:solidFill>
              </a:rPr>
              <a:t>tta</a:t>
            </a:r>
            <a:r>
              <a:rPr b="1" lang="en-GB" sz="1250">
                <a:solidFill>
                  <a:schemeClr val="dk1"/>
                </a:solidFill>
              </a:rPr>
              <a:t>i</a:t>
            </a:r>
            <a:r>
              <a:rPr lang="en-GB" sz="1250">
                <a:solidFill>
                  <a:schemeClr val="dk1"/>
                </a:solidFill>
              </a:rPr>
              <a:t>kkuna = Oskari</a:t>
            </a:r>
            <a:endParaRPr sz="12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</a:rPr>
              <a:t>Kehitys tapahtuu avoimen lähdekoodin periaattein</a:t>
            </a:r>
            <a:endParaRPr sz="16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-GB" sz="1250">
                <a:solidFill>
                  <a:schemeClr val="dk1"/>
                </a:solidFill>
              </a:rPr>
              <a:t>Kuka tahansa voi osallistua kehittämiseen</a:t>
            </a:r>
            <a:endParaRPr sz="1250">
              <a:solidFill>
                <a:schemeClr val="dk1"/>
              </a:solidFill>
            </a:endParaRPr>
          </a:p>
          <a:p>
            <a:pPr indent="-30797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Char char="○"/>
            </a:pPr>
            <a:r>
              <a:rPr lang="en-GB" sz="1250">
                <a:solidFill>
                  <a:schemeClr val="dk1"/>
                </a:solidFill>
              </a:rPr>
              <a:t>Organisaatioiden välinen yhteiskehittäminen mahdollista</a:t>
            </a:r>
            <a:endParaRPr sz="1250">
              <a:solidFill>
                <a:schemeClr val="dk1"/>
              </a:solidFill>
            </a:endParaRPr>
          </a:p>
          <a:p>
            <a:pPr indent="-3333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●"/>
            </a:pPr>
            <a:r>
              <a:rPr lang="en-GB" sz="1650">
                <a:solidFill>
                  <a:schemeClr val="dk1"/>
                </a:solidFill>
              </a:rPr>
              <a:t>Oskarin jatkuvuutta turvaavat erityisesti MML:n, mutta myös koko verkoston jäsenten tuotannollisten palveluiden korkeat jatkuvuusvaatimukset</a:t>
            </a:r>
            <a:endParaRPr sz="1650">
              <a:solidFill>
                <a:schemeClr val="dk1"/>
              </a:solidFill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Oskarin “järjestäytyminen”</a:t>
            </a:r>
            <a:endParaRPr/>
          </a:p>
        </p:txBody>
      </p:sp>
      <p:sp>
        <p:nvSpPr>
          <p:cNvPr id="182" name="Google Shape;18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Oskari-yhteisön koordinaattorina Maanmittauslaitos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Oskarin tuoteomistaja Sini Pöytäniemi, tekninen koordinaattori Sami Mäkinen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Viestintäkoordinaattori ostopalveluna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Oskarin ohjausryhmä (eng. Joint development forum)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7 organisaatiota: MML, Väylä, DVV, Museovirasto, Tampere, Joensuu, Ubigu Oy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Kokoukset kerran kuukaudessa: käyttötapaukset, tarpeet, yhteistyömahdollisuudet, ajankohtaiset asiat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Project steering committee vastaa koodista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Kehitys, konsultointi ja koulutus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Eri firmoja, ei toimittajalukkoa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Oskari-yhteisö laajemmin</a:t>
            </a:r>
            <a:endParaRPr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Oskaria käyttävät tahot: Lounaistieto, Museovirasto, Ruokavirasto…</a:t>
            </a:r>
            <a:endParaRPr/>
          </a:p>
          <a:p>
            <a:pPr indent="-30146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50"/>
              <a:t>Lähes 50 aktiivista henkilöä, julkiselta ja yksityiseltä sektorilta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Yhteistyö Oskarissa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GB" sz="1350"/>
              <a:t>Ohjausryhmän kokoukset</a:t>
            </a:r>
            <a:endParaRPr sz="95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GB" sz="1350">
                <a:solidFill>
                  <a:schemeClr val="dk1"/>
                </a:solidFill>
              </a:rPr>
              <a:t>Oskaria kehitetään yhdessä, MML koordinoi kehitystä, avoimen lähdekoodin periaatteet</a:t>
            </a:r>
            <a:r>
              <a:rPr lang="en-GB" sz="1350"/>
              <a:t>:</a:t>
            </a:r>
            <a:endParaRPr sz="1350">
              <a:solidFill>
                <a:schemeClr val="dk1"/>
              </a:solidFill>
            </a:endParaRPr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Char char="○"/>
            </a:pPr>
            <a:r>
              <a:rPr lang="en-GB" sz="950">
                <a:solidFill>
                  <a:schemeClr val="dk1"/>
                </a:solidFill>
              </a:rPr>
              <a:t>Kuka tahansa voi osallistua kehittämiseen</a:t>
            </a:r>
            <a:endParaRPr sz="950">
              <a:solidFill>
                <a:schemeClr val="dk1"/>
              </a:solidFill>
            </a:endParaRPr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0"/>
              <a:buChar char="○"/>
            </a:pPr>
            <a:r>
              <a:rPr lang="en-GB" sz="950">
                <a:solidFill>
                  <a:schemeClr val="dk1"/>
                </a:solidFill>
              </a:rPr>
              <a:t>Organisaatioiden välinen yhteiskehittäminen mahdollista</a:t>
            </a:r>
            <a:endParaRPr sz="950">
              <a:solidFill>
                <a:schemeClr val="dk1"/>
              </a:solidFill>
            </a:endParaRPr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50"/>
              <a:buChar char="○"/>
            </a:pPr>
            <a:r>
              <a:rPr lang="en-GB" sz="950"/>
              <a:t>Kehittämistä voidaan kilpailuttaa</a:t>
            </a:r>
            <a:endParaRPr sz="950"/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-GB" sz="1350"/>
              <a:t>Viestintä tukena</a:t>
            </a:r>
            <a:endParaRPr sz="1350"/>
          </a:p>
          <a:p>
            <a:pPr indent="-2889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50"/>
              <a:buChar char="○"/>
            </a:pPr>
            <a:r>
              <a:rPr lang="en-GB" sz="950"/>
              <a:t>Kotisivut, dokumentaatio, blogit, sosiaalinen media, tapahtumat, webinaarit…</a:t>
            </a:r>
            <a:endParaRPr sz="950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2763" y="1291700"/>
            <a:ext cx="4267201" cy="3137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Oskari-toteutuksia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Paikkatietoikkuna (Maanmittauslaitos)</a:t>
            </a:r>
            <a:endParaRPr/>
          </a:p>
        </p:txBody>
      </p:sp>
      <p:sp>
        <p:nvSpPr>
          <p:cNvPr id="202" name="Google Shape;202;p26"/>
          <p:cNvSpPr txBox="1"/>
          <p:nvPr>
            <p:ph idx="1" type="body"/>
          </p:nvPr>
        </p:nvSpPr>
        <p:spPr>
          <a:xfrm>
            <a:off x="311700" y="1152475"/>
            <a:ext cx="30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Ehkä tunnetuin Oskari-palvelu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Perustettu 2009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Aineisto Suomesta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n. 60 organisaatiota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n. 4000 karttatasoa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Mahdollisuus luoda tilastokarttoja, ladata omia aineistoja ja tehdä karttajulkaisuja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n. 4000 käyttäjää joka arkipäivä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n. 10 000 rekisteröitynyttä käyttäjää 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Käyttäjät kansalaisista tiedontuottajiin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5">
            <a:alphaModFix/>
          </a:blip>
          <a:srcRect b="0" l="0" r="0" t="665"/>
          <a:stretch/>
        </p:blipFill>
        <p:spPr>
          <a:xfrm>
            <a:off x="3435200" y="1227250"/>
            <a:ext cx="5601977" cy="28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1" type="body"/>
          </p:nvPr>
        </p:nvSpPr>
        <p:spPr>
          <a:xfrm>
            <a:off x="311700" y="1152475"/>
            <a:ext cx="30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Varsinais-Suomen virkistys- ja luontomatkailukohteet sekä niihin kytkeytyvät palvelut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Kustomoitu karttajulkaisu Lounaistiedon Oskari-palvelusta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Suunniteltu käytettäväksi älypuhelimella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Kohderyhmänä retkeilijät, kunnat, yhdistykset, yritykset</a:t>
            </a:r>
            <a:endParaRPr/>
          </a:p>
        </p:txBody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Virma Kartta (Lounaistieto)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200" y="1240541"/>
            <a:ext cx="5601974" cy="27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Mikä on Oskari?</a:t>
            </a:r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Suomessa kehitetty avoimen lähdekoodin </a:t>
            </a:r>
            <a:r>
              <a:rPr b="1" lang="en-GB" sz="1400">
                <a:solidFill>
                  <a:schemeClr val="dk1"/>
                </a:solidFill>
              </a:rPr>
              <a:t>web-karttasovellusten kehitysalusta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Tavoite: auttaa organisaatioita luomaan parempia karttasovelluksia selain- ja mobiilikäyttöön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Oskarilla voi luoda karttapalvelun, joko vakiomuotoisempana geoportaalina tai laajasti kustomoitavana karttaupotuksena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Tukee EU:n INSPIRE-direktiiviä ja OGC-standardeja</a:t>
            </a:r>
            <a:endParaRPr sz="1400"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311700" y="1152475"/>
            <a:ext cx="30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Tampereen kaupungin paikkatietoaineistot karttapalvelussa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Avoimet aineistot nähtävillä ilman rekisteröitymistä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Kunnan työntekijät voivat käyttää palvelua intranet-tunnuksilla</a:t>
            </a:r>
            <a:endParaRPr/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Aineistojen käyttöoikeuksia rajattu rooleittain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Käyttäjinä Tampereen kaupungin asukkaat, työntekijät ja sidosryhmät</a:t>
            </a:r>
            <a:endParaRPr/>
          </a:p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Tampereen kaupungin karttapalvelu (Tampereen kaupunki)</a:t>
            </a:r>
            <a:endParaRPr/>
          </a:p>
        </p:txBody>
      </p:sp>
      <p:pic>
        <p:nvPicPr>
          <p:cNvPr id="221" name="Google Shape;221;p28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200" y="1240541"/>
            <a:ext cx="5601974" cy="27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200" y="1240551"/>
            <a:ext cx="5590142" cy="27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Suomen väylät (Väylävirasto)</a:t>
            </a:r>
            <a:endParaRPr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311700" y="1152475"/>
            <a:ext cx="306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Tie-, rata- ja vesiväyläverkkoon liittyvien paikkatietoaineistojen katselu ja lataus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Kustomoitu karttajulkaisu Väyläviraston Oskari-palvelusta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Muokkauksia mm. aineistojen ryhmittely teemoittain, käyttöliittymä ja ulkoasu</a:t>
            </a:r>
            <a:endParaRPr/>
          </a:p>
        </p:txBody>
      </p:sp>
      <p:pic>
        <p:nvPicPr>
          <p:cNvPr id="231" name="Google Shape;231;p29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200" y="1217413"/>
            <a:ext cx="5601974" cy="277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Linkit ja yhteystiedot</a:t>
            </a:r>
            <a:endParaRPr/>
          </a:p>
        </p:txBody>
      </p: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4572000" y="11296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Kotisivu: </a:t>
            </a:r>
            <a:r>
              <a:rPr lang="en-GB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www.oskari.org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LinkedIn-ryhmä: </a:t>
            </a:r>
            <a:r>
              <a:rPr lang="en-GB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Oskari - Open Source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GitHub: </a:t>
            </a:r>
            <a:r>
              <a:rPr lang="en-GB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https://github.com/oskariorg/</a:t>
            </a:r>
            <a:r>
              <a:rPr lang="en-GB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Sähköposti:</a:t>
            </a:r>
            <a:r>
              <a:rPr lang="en-GB"/>
              <a:t> </a:t>
            </a:r>
            <a:r>
              <a:rPr lang="en-GB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info@oskari.org</a:t>
            </a:r>
            <a:endParaRPr/>
          </a:p>
        </p:txBody>
      </p:sp>
      <p:pic>
        <p:nvPicPr>
          <p:cNvPr id="240" name="Google Shape;240;p30"/>
          <p:cNvPicPr preferRelativeResize="0"/>
          <p:nvPr/>
        </p:nvPicPr>
        <p:blipFill rotWithShape="1">
          <a:blip r:embed="rId7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951" y="1372050"/>
            <a:ext cx="3037176" cy="239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Mikä on Oskari?</a:t>
            </a:r>
            <a:endParaRPr/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Oskari mahdollistaa:</a:t>
            </a:r>
            <a:endParaRPr sz="1400"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Paikkatietoaineistojen katselun nettiselaimella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Useiden eri datalähteiden yhdistelyn ja eri aineistojen yhtäaikaisen tarkastelun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Paikkatietoaineistojen visualisoinnin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Omien karttojen jakamisen muille nettisivuille</a:t>
            </a:r>
            <a:endParaRPr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Oskari on muokattavissa:</a:t>
            </a:r>
            <a:endParaRPr sz="1400"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Ulkonäkö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Käyttöliittymä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Käytettävät toiminnot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Uusien toimintojen luominen</a:t>
            </a:r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Oskarin toiminnallisuudet</a:t>
            </a:r>
            <a:endParaRPr/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Karttatasojen näyttäminen nettiselaimessa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Voidaan yhdistää useiden eri organisaatioiden karttatasoja samaan palveluun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Tukee erilaisia aineistoja: rasteriaineistot (satelliittikuvat), vektoriaineistot (tiet, rakennukset, vesistöt), 3D (kaupunkimallit)…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Interaktiivisuus: karttatasoja päälle/pois, läpinäkyvyyden säätäminen, zoomaus, kartalla liikkuminen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Toimii tietokoneella ja mobiililaitteilla</a:t>
            </a:r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 rotWithShape="1">
          <a:blip r:embed="rId3">
            <a:alphaModFix/>
          </a:blip>
          <a:srcRect b="0" l="0" r="7270" t="0"/>
          <a:stretch/>
        </p:blipFill>
        <p:spPr>
          <a:xfrm>
            <a:off x="5137550" y="1327588"/>
            <a:ext cx="3390776" cy="3098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Oskarin toiminnallisuudet</a:t>
            </a:r>
            <a:endParaRPr/>
          </a:p>
        </p:txBody>
      </p:sp>
      <p:sp>
        <p:nvSpPr>
          <p:cNvPr id="75" name="Google Shape;75;p13"/>
          <p:cNvSpPr txBox="1"/>
          <p:nvPr>
            <p:ph idx="1" type="body"/>
          </p:nvPr>
        </p:nvSpPr>
        <p:spPr>
          <a:xfrm>
            <a:off x="311700" y="11524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Käyttäjille voidaan myöntää erilaisia rooleja ja rajoittaa sen mukaan oikeuksia tasoihin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Osoitehaku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Käyttäjän paikannus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Käyttäjät voivat ladata omia aineistojaan palveluun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Teemakarttojen teko ja katselu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Omien toiminnallisuuksien tekeminen</a:t>
            </a:r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730" y="1272476"/>
            <a:ext cx="3337344" cy="31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Karttajulkaisut</a:t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Käyttäjä voi asettaa näkyviin haluamansa tasot ja julkaista ne uudeksi web-kartaksi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Kartasta tulee Iframe-linkki, jonka voi upottaa toiselle nettisivulle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Karttajulkaisut voi rajoittaa näkymään vain tietyillä nettisivuilla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Kartassa näkyviä työkaluja ja niiden sijaintia voi muokata helposti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Karttajulkaisuja voi tehdä yhdestä palvelusta lähes rajattomasti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Halutessa voidaan rajoittaa itse Oskari-karttapalvelu sisäiseen käyttöön, mutta mahdollistaa siitä julkisten karttajulkaisujen teko</a:t>
            </a:r>
            <a:endParaRPr/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50" y="1298538"/>
            <a:ext cx="3461151" cy="31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Karttajulkaisut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Jos aineisto päivittyy (esim. karttatasoon lisätään uusia rakennuksia), karttajulkaisu päivittyy samalla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Jos karttajulkaisua halutaan muuttaa esimerkiksi päivittämällä näkyvissä olevia tasoja, voidaan tehdä uusi karttajulkaisu, jonka linkki vaihdetaan vanhan tilalle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Oskarin hyödyt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Tiedon löytäminen ja helppokäyttöisyys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Näkymä organisaation tuottamiin aineistoihin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Eri karttatasojen vertailu keskenään samanaikaisesti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Mahdollisuus viestiä tekemällä karttaupotuksia esimerkiksi artikkeleihin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Kohteiden löytäminen maastossa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Aineiston muokkaaminen maastossa</a:t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2386" r="2529" t="0"/>
          <a:stretch/>
        </p:blipFill>
        <p:spPr>
          <a:xfrm>
            <a:off x="5053150" y="1298538"/>
            <a:ext cx="3528276" cy="31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Oskarin vaatimukset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Pakolliset: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Palvelin, jossa Oskaria ajetaan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Paikkatietoaineistoja, jotka ovat saatavilla rajapinnan kautta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Lisäksi tarpeen mukaan: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Ohjelmisto (esimerkiksi GeoServer), jonka avulla organisaatio voi julkaista omia aineistojaan rajapinnalle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Tietokanta (esimerkiksi PostgreSQL + PostGIS-laajennos), jos halutaan että käyttäjät voivat ladata omia aineistojaan palveluun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skari slides">
  <a:themeElements>
    <a:clrScheme name="Simple Light">
      <a:dk1>
        <a:srgbClr val="222222"/>
      </a:dk1>
      <a:lt1>
        <a:srgbClr val="FFFFFF"/>
      </a:lt1>
      <a:dk2>
        <a:srgbClr val="FFD400"/>
      </a:dk2>
      <a:lt2>
        <a:srgbClr val="114B5F"/>
      </a:lt2>
      <a:accent1>
        <a:srgbClr val="A3C4BC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